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550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020247"/>
            <a:ext cx="7556421" cy="4108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087"/>
              </a:lnSpc>
              <a:buNone/>
            </a:pPr>
            <a:r>
              <a:rPr lang="en-US" sz="6470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Introduction to Cloud and On-Premises Computing</a:t>
            </a:r>
            <a:endParaRPr lang="en-US" sz="6470" dirty="0"/>
          </a:p>
        </p:txBody>
      </p:sp>
      <p:sp>
        <p:nvSpPr>
          <p:cNvPr id="7" name="Text 2"/>
          <p:cNvSpPr/>
          <p:nvPr/>
        </p:nvSpPr>
        <p:spPr>
          <a:xfrm>
            <a:off x="793790" y="5468541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will provide an overview of cloud and on-premises computing, outlining their key differences, advantages, and disadvantages.</a:t>
            </a: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909042" y="6961942"/>
            <a:ext cx="132398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68"/>
              </a:lnSpc>
              <a:buNone/>
            </a:pPr>
            <a:r>
              <a:rPr lang="en-US" sz="768" dirty="0">
                <a:solidFill>
                  <a:srgbClr val="3C383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</a:t>
            </a:r>
            <a:endParaRPr lang="en-US" sz="768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0329" y="3347085"/>
            <a:ext cx="6720721" cy="684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91"/>
              </a:lnSpc>
              <a:buNone/>
            </a:pPr>
            <a:r>
              <a:rPr lang="en-US" sz="4313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What is Cloud Computing?</a:t>
            </a:r>
            <a:endParaRPr lang="en-US" sz="4313" dirty="0"/>
          </a:p>
        </p:txBody>
      </p:sp>
      <p:sp>
        <p:nvSpPr>
          <p:cNvPr id="6" name="Text 2"/>
          <p:cNvSpPr/>
          <p:nvPr/>
        </p:nvSpPr>
        <p:spPr>
          <a:xfrm>
            <a:off x="730329" y="4344710"/>
            <a:ext cx="13169741" cy="667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refers to the delivery of computing services—including servers, storage, databases, networking, software, analytics, and intelligence—over the Internet ("the cloud").</a:t>
            </a:r>
            <a:endParaRPr lang="en-US" sz="1643" dirty="0"/>
          </a:p>
        </p:txBody>
      </p:sp>
      <p:sp>
        <p:nvSpPr>
          <p:cNvPr id="7" name="Shape 3"/>
          <p:cNvSpPr/>
          <p:nvPr/>
        </p:nvSpPr>
        <p:spPr>
          <a:xfrm>
            <a:off x="730329" y="5247084"/>
            <a:ext cx="4250888" cy="2243733"/>
          </a:xfrm>
          <a:prstGeom prst="roundRect">
            <a:avLst>
              <a:gd name="adj" fmla="val 39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4"/>
          <p:cNvSpPr/>
          <p:nvPr/>
        </p:nvSpPr>
        <p:spPr>
          <a:xfrm>
            <a:off x="946547" y="5463302"/>
            <a:ext cx="3818453" cy="6846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96"/>
              </a:lnSpc>
              <a:buNone/>
            </a:pPr>
            <a:r>
              <a:rPr lang="en-US" sz="21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Infrastructure as a Service (IaaS)</a:t>
            </a:r>
            <a:endParaRPr lang="en-US" sz="2156" dirty="0"/>
          </a:p>
        </p:txBody>
      </p:sp>
      <p:sp>
        <p:nvSpPr>
          <p:cNvPr id="9" name="Text 5"/>
          <p:cNvSpPr/>
          <p:nvPr/>
        </p:nvSpPr>
        <p:spPr>
          <a:xfrm>
            <a:off x="946547" y="6273046"/>
            <a:ext cx="3818453" cy="1001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access to computing resources like servers, storage, and networking.</a:t>
            </a:r>
            <a:endParaRPr lang="en-US" sz="1643" dirty="0"/>
          </a:p>
        </p:txBody>
      </p:sp>
      <p:sp>
        <p:nvSpPr>
          <p:cNvPr id="10" name="Shape 6"/>
          <p:cNvSpPr/>
          <p:nvPr/>
        </p:nvSpPr>
        <p:spPr>
          <a:xfrm>
            <a:off x="5189815" y="5247084"/>
            <a:ext cx="4250888" cy="2243733"/>
          </a:xfrm>
          <a:prstGeom prst="roundRect">
            <a:avLst>
              <a:gd name="adj" fmla="val 39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5406033" y="5463302"/>
            <a:ext cx="3472458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r>
              <a:rPr lang="en-US" sz="21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Platform as a Service (PaaS)</a:t>
            </a:r>
            <a:endParaRPr lang="en-US" sz="2156" dirty="0"/>
          </a:p>
        </p:txBody>
      </p:sp>
      <p:sp>
        <p:nvSpPr>
          <p:cNvPr id="12" name="Text 8"/>
          <p:cNvSpPr/>
          <p:nvPr/>
        </p:nvSpPr>
        <p:spPr>
          <a:xfrm>
            <a:off x="5406033" y="5930741"/>
            <a:ext cx="3818453" cy="1001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Offers a platform for developing, running, and managing applications without worrying about infrastructure.</a:t>
            </a:r>
            <a:endParaRPr lang="en-US" sz="1643" dirty="0"/>
          </a:p>
        </p:txBody>
      </p:sp>
      <p:sp>
        <p:nvSpPr>
          <p:cNvPr id="13" name="Shape 9"/>
          <p:cNvSpPr/>
          <p:nvPr/>
        </p:nvSpPr>
        <p:spPr>
          <a:xfrm>
            <a:off x="9649301" y="5247084"/>
            <a:ext cx="4250888" cy="2243733"/>
          </a:xfrm>
          <a:prstGeom prst="roundRect">
            <a:avLst>
              <a:gd name="adj" fmla="val 39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0"/>
          <p:cNvSpPr/>
          <p:nvPr/>
        </p:nvSpPr>
        <p:spPr>
          <a:xfrm>
            <a:off x="9865519" y="5463302"/>
            <a:ext cx="3449122" cy="3423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96"/>
              </a:lnSpc>
              <a:buNone/>
            </a:pPr>
            <a:r>
              <a:rPr lang="en-US" sz="21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Software as a Service (SaaS)</a:t>
            </a:r>
            <a:endParaRPr lang="en-US" sz="2156" dirty="0"/>
          </a:p>
        </p:txBody>
      </p:sp>
      <p:sp>
        <p:nvSpPr>
          <p:cNvPr id="15" name="Text 11"/>
          <p:cNvSpPr/>
          <p:nvPr/>
        </p:nvSpPr>
        <p:spPr>
          <a:xfrm>
            <a:off x="9865519" y="5930741"/>
            <a:ext cx="3818453" cy="1001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9"/>
              </a:lnSpc>
              <a:buNone/>
            </a:pPr>
            <a:r>
              <a:rPr lang="en-US" sz="164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software applications over the internet, allowing users to access them from anywhere.</a:t>
            </a:r>
            <a:endParaRPr lang="en-US" sz="164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2471857"/>
            <a:ext cx="5010150" cy="328588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3031" y="1444585"/>
            <a:ext cx="7357229" cy="6250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2"/>
              </a:lnSpc>
              <a:buNone/>
            </a:pPr>
            <a:r>
              <a:rPr lang="en-US" sz="3937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Advantages of Cloud Computing</a:t>
            </a:r>
            <a:endParaRPr lang="en-US" sz="3937" dirty="0"/>
          </a:p>
        </p:txBody>
      </p:sp>
      <p:sp>
        <p:nvSpPr>
          <p:cNvPr id="7" name="Text 2"/>
          <p:cNvSpPr/>
          <p:nvPr/>
        </p:nvSpPr>
        <p:spPr>
          <a:xfrm>
            <a:off x="6153031" y="2355294"/>
            <a:ext cx="7810738" cy="609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offers numerous advantages for businesses and individuals, enabling flexibility, scalability, and cost savings.</a:t>
            </a:r>
            <a:endParaRPr lang="en-US" sz="1500" dirty="0"/>
          </a:p>
        </p:txBody>
      </p:sp>
      <p:sp>
        <p:nvSpPr>
          <p:cNvPr id="8" name="Shape 3"/>
          <p:cNvSpPr/>
          <p:nvPr/>
        </p:nvSpPr>
        <p:spPr>
          <a:xfrm>
            <a:off x="6153031" y="3393281"/>
            <a:ext cx="428506" cy="42850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6303050" y="3457456"/>
            <a:ext cx="128468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2"/>
              </a:lnSpc>
              <a:buNone/>
            </a:pPr>
            <a:r>
              <a:rPr lang="en-US" sz="23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1</a:t>
            </a:r>
            <a:endParaRPr lang="en-US" sz="2362" dirty="0"/>
          </a:p>
        </p:txBody>
      </p:sp>
      <p:sp>
        <p:nvSpPr>
          <p:cNvPr id="10" name="Text 5"/>
          <p:cNvSpPr/>
          <p:nvPr/>
        </p:nvSpPr>
        <p:spPr>
          <a:xfrm>
            <a:off x="6771918" y="3393281"/>
            <a:ext cx="250019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96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Cost-effectiveness</a:t>
            </a:r>
            <a:endParaRPr lang="en-US" sz="1969" dirty="0"/>
          </a:p>
        </p:txBody>
      </p:sp>
      <p:sp>
        <p:nvSpPr>
          <p:cNvPr id="11" name="Text 6"/>
          <p:cNvSpPr/>
          <p:nvPr/>
        </p:nvSpPr>
        <p:spPr>
          <a:xfrm>
            <a:off x="6771918" y="3820001"/>
            <a:ext cx="3191351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Pay-as-you-go pricing model eliminates upfront investments and reduces operational costs.</a:t>
            </a:r>
            <a:endParaRPr lang="en-US" sz="1500" dirty="0"/>
          </a:p>
        </p:txBody>
      </p:sp>
      <p:sp>
        <p:nvSpPr>
          <p:cNvPr id="12" name="Shape 7"/>
          <p:cNvSpPr/>
          <p:nvPr/>
        </p:nvSpPr>
        <p:spPr>
          <a:xfrm>
            <a:off x="10153650" y="3393281"/>
            <a:ext cx="428506" cy="42850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10282833" y="3457456"/>
            <a:ext cx="170140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2"/>
              </a:lnSpc>
              <a:buNone/>
            </a:pPr>
            <a:r>
              <a:rPr lang="en-US" sz="23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2</a:t>
            </a:r>
            <a:endParaRPr lang="en-US" sz="2362" dirty="0"/>
          </a:p>
        </p:txBody>
      </p:sp>
      <p:sp>
        <p:nvSpPr>
          <p:cNvPr id="14" name="Text 9"/>
          <p:cNvSpPr/>
          <p:nvPr/>
        </p:nvSpPr>
        <p:spPr>
          <a:xfrm>
            <a:off x="10772537" y="3393281"/>
            <a:ext cx="250019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96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Scalability</a:t>
            </a:r>
            <a:endParaRPr lang="en-US" sz="1969" dirty="0"/>
          </a:p>
        </p:txBody>
      </p:sp>
      <p:sp>
        <p:nvSpPr>
          <p:cNvPr id="15" name="Text 10"/>
          <p:cNvSpPr/>
          <p:nvPr/>
        </p:nvSpPr>
        <p:spPr>
          <a:xfrm>
            <a:off x="10772537" y="3820001"/>
            <a:ext cx="3191351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Easily adjust resources based on demand, allowing businesses to scale up or down as needed.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153031" y="5138976"/>
            <a:ext cx="428506" cy="42850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2"/>
          <p:cNvSpPr/>
          <p:nvPr/>
        </p:nvSpPr>
        <p:spPr>
          <a:xfrm>
            <a:off x="6282333" y="5203150"/>
            <a:ext cx="169783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2"/>
              </a:lnSpc>
              <a:buNone/>
            </a:pPr>
            <a:r>
              <a:rPr lang="en-US" sz="23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3</a:t>
            </a:r>
            <a:endParaRPr lang="en-US" sz="2362" dirty="0"/>
          </a:p>
        </p:txBody>
      </p:sp>
      <p:sp>
        <p:nvSpPr>
          <p:cNvPr id="18" name="Text 13"/>
          <p:cNvSpPr/>
          <p:nvPr/>
        </p:nvSpPr>
        <p:spPr>
          <a:xfrm>
            <a:off x="6771918" y="5138976"/>
            <a:ext cx="250019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96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Accessibility</a:t>
            </a:r>
            <a:endParaRPr lang="en-US" sz="1969" dirty="0"/>
          </a:p>
        </p:txBody>
      </p:sp>
      <p:sp>
        <p:nvSpPr>
          <p:cNvPr id="19" name="Text 14"/>
          <p:cNvSpPr/>
          <p:nvPr/>
        </p:nvSpPr>
        <p:spPr>
          <a:xfrm>
            <a:off x="6771918" y="5565696"/>
            <a:ext cx="3191351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data and applications from anywhere with an internet connection, promoting remote work and collaboration.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10153650" y="5138976"/>
            <a:ext cx="428506" cy="428506"/>
          </a:xfrm>
          <a:prstGeom prst="roundRect">
            <a:avLst>
              <a:gd name="adj" fmla="val 18671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6"/>
          <p:cNvSpPr/>
          <p:nvPr/>
        </p:nvSpPr>
        <p:spPr>
          <a:xfrm>
            <a:off x="10287000" y="5203150"/>
            <a:ext cx="161687" cy="300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62"/>
              </a:lnSpc>
              <a:buNone/>
            </a:pPr>
            <a:r>
              <a:rPr lang="en-US" sz="2362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4</a:t>
            </a:r>
            <a:endParaRPr lang="en-US" sz="2362" dirty="0"/>
          </a:p>
        </p:txBody>
      </p:sp>
      <p:sp>
        <p:nvSpPr>
          <p:cNvPr id="22" name="Text 17"/>
          <p:cNvSpPr/>
          <p:nvPr/>
        </p:nvSpPr>
        <p:spPr>
          <a:xfrm>
            <a:off x="10772537" y="5138976"/>
            <a:ext cx="2500193" cy="3125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1"/>
              </a:lnSpc>
              <a:buNone/>
            </a:pPr>
            <a:r>
              <a:rPr lang="en-US" sz="1969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Security</a:t>
            </a:r>
            <a:endParaRPr lang="en-US" sz="1969" dirty="0"/>
          </a:p>
        </p:txBody>
      </p:sp>
      <p:sp>
        <p:nvSpPr>
          <p:cNvPr id="23" name="Text 18"/>
          <p:cNvSpPr/>
          <p:nvPr/>
        </p:nvSpPr>
        <p:spPr>
          <a:xfrm>
            <a:off x="10772537" y="5565696"/>
            <a:ext cx="3191351" cy="1219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providers invest heavily in security, offering advanced protection against threats and data breaches.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561034"/>
            <a:ext cx="4919305" cy="310741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182529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What is On-Premises Computing?</a:t>
            </a:r>
            <a:endParaRPr lang="en-US" sz="4688" dirty="0"/>
          </a:p>
        </p:txBody>
      </p:sp>
      <p:sp>
        <p:nvSpPr>
          <p:cNvPr id="7" name="Text 2"/>
          <p:cNvSpPr/>
          <p:nvPr/>
        </p:nvSpPr>
        <p:spPr>
          <a:xfrm>
            <a:off x="6280190" y="3011210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On-premises computing refers to hosting and managing IT infrastructure within an organization's own physical data center.</a:t>
            </a:r>
            <a:endParaRPr lang="en-US" sz="1786" dirty="0"/>
          </a:p>
        </p:txBody>
      </p:sp>
      <p:sp>
        <p:nvSpPr>
          <p:cNvPr id="8" name="Shape 3"/>
          <p:cNvSpPr/>
          <p:nvPr/>
        </p:nvSpPr>
        <p:spPr>
          <a:xfrm>
            <a:off x="6280190" y="3992166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6287810" y="3999786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6514624" y="4143494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</a:t>
            </a:r>
            <a:endParaRPr lang="en-US" sz="1786" dirty="0"/>
          </a:p>
        </p:txBody>
      </p:sp>
      <p:sp>
        <p:nvSpPr>
          <p:cNvPr id="11" name="Text 6"/>
          <p:cNvSpPr/>
          <p:nvPr/>
        </p:nvSpPr>
        <p:spPr>
          <a:xfrm>
            <a:off x="10289024" y="4143494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Servers, storage devices, networking equipment</a:t>
            </a:r>
            <a:endParaRPr lang="en-US" sz="1786" dirty="0"/>
          </a:p>
        </p:txBody>
      </p:sp>
      <p:sp>
        <p:nvSpPr>
          <p:cNvPr id="12" name="Shape 7"/>
          <p:cNvSpPr/>
          <p:nvPr/>
        </p:nvSpPr>
        <p:spPr>
          <a:xfrm>
            <a:off x="6287810" y="50130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8"/>
          <p:cNvSpPr/>
          <p:nvPr/>
        </p:nvSpPr>
        <p:spPr>
          <a:xfrm>
            <a:off x="6514624" y="5156716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Software</a:t>
            </a:r>
            <a:endParaRPr lang="en-US" sz="1786" dirty="0"/>
          </a:p>
        </p:txBody>
      </p:sp>
      <p:sp>
        <p:nvSpPr>
          <p:cNvPr id="14" name="Text 9"/>
          <p:cNvSpPr/>
          <p:nvPr/>
        </p:nvSpPr>
        <p:spPr>
          <a:xfrm>
            <a:off x="10289024" y="5156716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Operating systems, applications, databases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6287810" y="602622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6514624" y="61699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endParaRPr lang="en-US" sz="1786" dirty="0"/>
          </a:p>
        </p:txBody>
      </p:sp>
      <p:sp>
        <p:nvSpPr>
          <p:cNvPr id="17" name="Text 12"/>
          <p:cNvSpPr/>
          <p:nvPr/>
        </p:nvSpPr>
        <p:spPr>
          <a:xfrm>
            <a:off x="10289024" y="6169938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Firewalls, intrusion detection systems, physical security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1966079"/>
            <a:ext cx="10656094" cy="744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Advantages of On-Premises Computing</a:t>
            </a:r>
            <a:endParaRPr lang="en-US" sz="4688" dirty="0"/>
          </a:p>
        </p:txBody>
      </p:sp>
      <p:sp>
        <p:nvSpPr>
          <p:cNvPr id="5" name="Text 2"/>
          <p:cNvSpPr/>
          <p:nvPr/>
        </p:nvSpPr>
        <p:spPr>
          <a:xfrm>
            <a:off x="793790" y="3163967"/>
            <a:ext cx="13042821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On-premises computing offers control, security, and customization, making it a suitable option for specific needs.</a:t>
            </a:r>
            <a:endParaRPr lang="en-US" sz="1786" dirty="0"/>
          </a:p>
        </p:txBody>
      </p:sp>
      <p:sp>
        <p:nvSpPr>
          <p:cNvPr id="6" name="Text 3"/>
          <p:cNvSpPr/>
          <p:nvPr/>
        </p:nvSpPr>
        <p:spPr>
          <a:xfrm>
            <a:off x="793790" y="400883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Control</a:t>
            </a:r>
            <a:endParaRPr lang="en-US" sz="2344" dirty="0"/>
          </a:p>
        </p:txBody>
      </p:sp>
      <p:sp>
        <p:nvSpPr>
          <p:cNvPr id="7" name="Text 4"/>
          <p:cNvSpPr/>
          <p:nvPr/>
        </p:nvSpPr>
        <p:spPr>
          <a:xfrm>
            <a:off x="793790" y="460771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control over hardware, software, and data, allowing for tailored configurations.</a:t>
            </a:r>
            <a:endParaRPr lang="en-US" sz="1786" dirty="0"/>
          </a:p>
        </p:txBody>
      </p:sp>
      <p:sp>
        <p:nvSpPr>
          <p:cNvPr id="8" name="Text 5"/>
          <p:cNvSpPr/>
          <p:nvPr/>
        </p:nvSpPr>
        <p:spPr>
          <a:xfrm>
            <a:off x="5332928" y="400883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Security</a:t>
            </a:r>
            <a:endParaRPr lang="en-US" sz="2344" dirty="0"/>
          </a:p>
        </p:txBody>
      </p:sp>
      <p:sp>
        <p:nvSpPr>
          <p:cNvPr id="9" name="Text 6"/>
          <p:cNvSpPr/>
          <p:nvPr/>
        </p:nvSpPr>
        <p:spPr>
          <a:xfrm>
            <a:off x="5332928" y="4607719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Enhanced security measures, including physical access control, can be implemented to protect sensitive data.</a:t>
            </a:r>
            <a:endParaRPr lang="en-US" sz="1786" dirty="0"/>
          </a:p>
        </p:txBody>
      </p:sp>
      <p:sp>
        <p:nvSpPr>
          <p:cNvPr id="10" name="Text 7"/>
          <p:cNvSpPr/>
          <p:nvPr/>
        </p:nvSpPr>
        <p:spPr>
          <a:xfrm>
            <a:off x="9872067" y="4008834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Customization</a:t>
            </a:r>
            <a:endParaRPr lang="en-US" sz="2344" dirty="0"/>
          </a:p>
        </p:txBody>
      </p:sp>
      <p:sp>
        <p:nvSpPr>
          <p:cNvPr id="11" name="Text 8"/>
          <p:cNvSpPr/>
          <p:nvPr/>
        </p:nvSpPr>
        <p:spPr>
          <a:xfrm>
            <a:off x="9872067" y="4607719"/>
            <a:ext cx="3978116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Customize infrastructure to meet specific requirements, providing flexibility for unique workloads.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708672"/>
            <a:ext cx="4919305" cy="281225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714018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Comparison of Cloud and On-Premises Computing</a:t>
            </a:r>
            <a:endParaRPr lang="en-US" sz="4688" dirty="0"/>
          </a:p>
        </p:txBody>
      </p:sp>
      <p:sp>
        <p:nvSpPr>
          <p:cNvPr id="7" name="Text 2"/>
          <p:cNvSpPr/>
          <p:nvPr/>
        </p:nvSpPr>
        <p:spPr>
          <a:xfrm>
            <a:off x="6280190" y="2542699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choice between cloud and on-premises computing depends on various factors, including budget, security needs, and application requirements.</a:t>
            </a:r>
            <a:endParaRPr lang="en-US" sz="1786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886557"/>
            <a:ext cx="1134070" cy="181451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54422" y="4113371"/>
            <a:ext cx="2977039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Cloud Computing</a:t>
            </a:r>
            <a:endParaRPr lang="en-US" sz="2344" dirty="0"/>
          </a:p>
        </p:txBody>
      </p:sp>
      <p:sp>
        <p:nvSpPr>
          <p:cNvPr id="10" name="Text 4"/>
          <p:cNvSpPr/>
          <p:nvPr/>
        </p:nvSpPr>
        <p:spPr>
          <a:xfrm>
            <a:off x="7754422" y="4621530"/>
            <a:ext cx="6082189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Scalable, cost-effective, accessible, and secure.</a:t>
            </a:r>
            <a:endParaRPr lang="en-US" sz="1786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701070"/>
            <a:ext cx="1134070" cy="18145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54422" y="5927884"/>
            <a:ext cx="3363397" cy="3720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30"/>
              </a:lnSpc>
              <a:buNone/>
            </a:pPr>
            <a:r>
              <a:rPr lang="en-US" sz="2344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On-Premises Computing</a:t>
            </a:r>
            <a:endParaRPr lang="en-US" sz="2344" dirty="0"/>
          </a:p>
        </p:txBody>
      </p:sp>
      <p:sp>
        <p:nvSpPr>
          <p:cNvPr id="13" name="Text 6"/>
          <p:cNvSpPr/>
          <p:nvPr/>
        </p:nvSpPr>
        <p:spPr>
          <a:xfrm>
            <a:off x="7754422" y="6436043"/>
            <a:ext cx="6082189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control, customization, and enhanced security for sensitive data.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6288" y="1103828"/>
            <a:ext cx="5061704" cy="602194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4479" y="1017270"/>
            <a:ext cx="7955042" cy="11146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389"/>
              </a:lnSpc>
              <a:buNone/>
            </a:pPr>
            <a:r>
              <a:rPr lang="en-US" sz="3511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Factors to Consider When Choosing Between Cloud and On-Premises</a:t>
            </a:r>
            <a:endParaRPr lang="en-US" sz="3511" dirty="0"/>
          </a:p>
        </p:txBody>
      </p:sp>
      <p:sp>
        <p:nvSpPr>
          <p:cNvPr id="7" name="Text 2"/>
          <p:cNvSpPr/>
          <p:nvPr/>
        </p:nvSpPr>
        <p:spPr>
          <a:xfrm>
            <a:off x="594479" y="2386727"/>
            <a:ext cx="7955042" cy="543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40"/>
              </a:lnSpc>
              <a:buNone/>
            </a:pPr>
            <a:r>
              <a:rPr lang="en-US" sz="13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factors like budget, security, compliance, scalability, and application requirements when making the decision.</a:t>
            </a:r>
            <a:endParaRPr lang="en-US" sz="1338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79" y="3121462"/>
            <a:ext cx="424696" cy="4246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94479" y="3715941"/>
            <a:ext cx="2229683" cy="278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5"/>
              </a:lnSpc>
              <a:buNone/>
            </a:pPr>
            <a:r>
              <a:rPr lang="en-US" sz="17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Cost</a:t>
            </a:r>
            <a:endParaRPr lang="en-US" sz="1756" dirty="0"/>
          </a:p>
        </p:txBody>
      </p:sp>
      <p:sp>
        <p:nvSpPr>
          <p:cNvPr id="10" name="Text 4"/>
          <p:cNvSpPr/>
          <p:nvPr/>
        </p:nvSpPr>
        <p:spPr>
          <a:xfrm>
            <a:off x="594479" y="4096583"/>
            <a:ext cx="3850124" cy="81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Analyze the cost of infrastructure, maintenance, and staffing for both cloud and on-premises solutions.</a:t>
            </a:r>
            <a:endParaRPr lang="en-US" sz="1338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397" y="3121462"/>
            <a:ext cx="424696" cy="42469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699397" y="3715941"/>
            <a:ext cx="2229683" cy="278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5"/>
              </a:lnSpc>
              <a:buNone/>
            </a:pPr>
            <a:r>
              <a:rPr lang="en-US" sz="17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Security</a:t>
            </a:r>
            <a:endParaRPr lang="en-US" sz="1756" dirty="0"/>
          </a:p>
        </p:txBody>
      </p:sp>
      <p:sp>
        <p:nvSpPr>
          <p:cNvPr id="13" name="Text 6"/>
          <p:cNvSpPr/>
          <p:nvPr/>
        </p:nvSpPr>
        <p:spPr>
          <a:xfrm>
            <a:off x="4699397" y="4096583"/>
            <a:ext cx="3850124" cy="81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security risks and compliance requirements to ensure data protection and regulatory compliance.</a:t>
            </a:r>
            <a:endParaRPr lang="en-US" sz="1338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479" y="5421630"/>
            <a:ext cx="424696" cy="4246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594479" y="6016109"/>
            <a:ext cx="2229683" cy="278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5"/>
              </a:lnSpc>
              <a:buNone/>
            </a:pPr>
            <a:r>
              <a:rPr lang="en-US" sz="17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Scalability</a:t>
            </a:r>
            <a:endParaRPr lang="en-US" sz="1756" dirty="0"/>
          </a:p>
        </p:txBody>
      </p:sp>
      <p:sp>
        <p:nvSpPr>
          <p:cNvPr id="16" name="Text 8"/>
          <p:cNvSpPr/>
          <p:nvPr/>
        </p:nvSpPr>
        <p:spPr>
          <a:xfrm>
            <a:off x="594479" y="6396752"/>
            <a:ext cx="3850124" cy="543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Consider future growth and the ability to easily scale resources based on evolving needs.</a:t>
            </a:r>
            <a:endParaRPr lang="en-US" sz="1338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397" y="5421630"/>
            <a:ext cx="424696" cy="42469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4699397" y="6016109"/>
            <a:ext cx="2700576" cy="2787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5"/>
              </a:lnSpc>
              <a:buNone/>
            </a:pPr>
            <a:r>
              <a:rPr lang="en-US" sz="1756" b="1" dirty="0">
                <a:solidFill>
                  <a:srgbClr val="272525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Application Requirements</a:t>
            </a:r>
            <a:endParaRPr lang="en-US" sz="1756" dirty="0"/>
          </a:p>
        </p:txBody>
      </p:sp>
      <p:sp>
        <p:nvSpPr>
          <p:cNvPr id="19" name="Text 10"/>
          <p:cNvSpPr/>
          <p:nvPr/>
        </p:nvSpPr>
        <p:spPr>
          <a:xfrm>
            <a:off x="4699397" y="6396752"/>
            <a:ext cx="3850124" cy="815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40"/>
              </a:lnSpc>
              <a:buNone/>
            </a:pPr>
            <a:r>
              <a:rPr lang="en-US" sz="133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application compatibility, performance, and integration with existing systems for both cloud and on-premises.</a:t>
            </a:r>
            <a:endParaRPr lang="en-US" sz="133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607" y="2130623"/>
            <a:ext cx="4919186" cy="396823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675090"/>
            <a:ext cx="7556421" cy="14885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860"/>
              </a:lnSpc>
              <a:buNone/>
            </a:pPr>
            <a:r>
              <a:rPr lang="en-US" sz="4688" b="1" dirty="0">
                <a:solidFill>
                  <a:srgbClr val="000000"/>
                </a:solidFill>
                <a:latin typeface="Petrona" pitchFamily="34" charset="0"/>
                <a:ea typeface="Petrona" pitchFamily="34" charset="-122"/>
                <a:cs typeface="Petrona" pitchFamily="34" charset="-120"/>
              </a:rPr>
              <a:t>Conclusion and Recommendations</a:t>
            </a:r>
            <a:endParaRPr lang="en-US" sz="4688" dirty="0"/>
          </a:p>
        </p:txBody>
      </p:sp>
      <p:sp>
        <p:nvSpPr>
          <p:cNvPr id="7" name="Text 2"/>
          <p:cNvSpPr/>
          <p:nvPr/>
        </p:nvSpPr>
        <p:spPr>
          <a:xfrm>
            <a:off x="793790" y="3503771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Cloud computing offers a flexible, cost-effective, and scalable solution for many businesses.</a:t>
            </a:r>
            <a:endParaRPr lang="en-US" sz="1786" dirty="0"/>
          </a:p>
        </p:txBody>
      </p:sp>
      <p:sp>
        <p:nvSpPr>
          <p:cNvPr id="8" name="Text 3"/>
          <p:cNvSpPr/>
          <p:nvPr/>
        </p:nvSpPr>
        <p:spPr>
          <a:xfrm>
            <a:off x="793790" y="4484727"/>
            <a:ext cx="7556421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However, on-premises computing remains a viable option for organizations with specific control, customization, and security requirements.</a:t>
            </a:r>
            <a:endParaRPr lang="en-US" sz="1786" dirty="0"/>
          </a:p>
        </p:txBody>
      </p:sp>
      <p:sp>
        <p:nvSpPr>
          <p:cNvPr id="9" name="Text 4"/>
          <p:cNvSpPr/>
          <p:nvPr/>
        </p:nvSpPr>
        <p:spPr>
          <a:xfrm>
            <a:off x="793790" y="5828586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Ultimately, the best choice depends on individual business needs and priorities.</a:t>
            </a:r>
            <a:endParaRPr lang="en-US" sz="178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549</Words>
  <Application>Microsoft Office PowerPoint</Application>
  <PresentationFormat>Custom</PresentationFormat>
  <Paragraphs>69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Inter</vt:lpstr>
      <vt:lpstr>Petrona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ISS - Ram Mohan</cp:lastModifiedBy>
  <cp:revision>2</cp:revision>
  <dcterms:created xsi:type="dcterms:W3CDTF">2024-08-12T18:22:41Z</dcterms:created>
  <dcterms:modified xsi:type="dcterms:W3CDTF">2024-08-12T18:28:23Z</dcterms:modified>
</cp:coreProperties>
</file>